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0" r:id="rId1"/>
    <p:sldMasterId id="2147483648" r:id="rId2"/>
  </p:sldMasterIdLst>
  <p:notesMasterIdLst>
    <p:notesMasterId r:id="rId16"/>
  </p:notesMasterIdLst>
  <p:handoutMasterIdLst>
    <p:handoutMasterId r:id="rId17"/>
  </p:handoutMasterIdLst>
  <p:sldIdLst>
    <p:sldId id="256" r:id="rId3"/>
    <p:sldId id="288" r:id="rId4"/>
    <p:sldId id="293" r:id="rId5"/>
    <p:sldId id="306" r:id="rId6"/>
    <p:sldId id="307" r:id="rId7"/>
    <p:sldId id="310" r:id="rId8"/>
    <p:sldId id="311" r:id="rId9"/>
    <p:sldId id="296" r:id="rId10"/>
    <p:sldId id="297" r:id="rId11"/>
    <p:sldId id="308" r:id="rId12"/>
    <p:sldId id="309" r:id="rId13"/>
    <p:sldId id="283" r:id="rId14"/>
    <p:sldId id="284" r:id="rId15"/>
  </p:sldIdLst>
  <p:sldSz cx="9144000" cy="6858000" type="screen4x3"/>
  <p:notesSz cx="6858000" cy="9144000"/>
  <p:embeddedFontLst>
    <p:embeddedFont>
      <p:font typeface="나눔고딕" panose="020D0604000000000000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DD3333"/>
    <a:srgbClr val="B777B4"/>
    <a:srgbClr val="8AE46A"/>
    <a:srgbClr val="80C535"/>
    <a:srgbClr val="A279B5"/>
    <a:srgbClr val="9161A7"/>
    <a:srgbClr val="B08DBF"/>
    <a:srgbClr val="D973BE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25E5076-3810-47DD-B79F-674D7AD40C01}" styleName="어두운 스타일 1 - 강조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6337" autoAdjust="0"/>
    <p:restoredTop sz="96158" autoAdjust="0"/>
  </p:normalViewPr>
  <p:slideViewPr>
    <p:cSldViewPr>
      <p:cViewPr>
        <p:scale>
          <a:sx n="100" d="100"/>
          <a:sy n="100" d="100"/>
        </p:scale>
        <p:origin x="-2676" y="-34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9" d="100"/>
          <a:sy n="89" d="100"/>
        </p:scale>
        <p:origin x="-267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>
              <a:latin typeface="나눔 고딕"/>
              <a:ea typeface="Rix고딕 EB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F5719-E0C8-497A-835A-DC7AF60E9786}" type="datetimeFigureOut">
              <a:rPr lang="ko-KR" altLang="en-US" smtClean="0">
                <a:latin typeface="나눔 고딕"/>
                <a:ea typeface="Rix고딕 EB" pitchFamily="18" charset="-127"/>
              </a:rPr>
              <a:pPr/>
              <a:t>2017-07-12</a:t>
            </a:fld>
            <a:endParaRPr lang="ko-KR" altLang="en-US" dirty="0">
              <a:latin typeface="나눔 고딕"/>
              <a:ea typeface="Rix고딕 EB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E8AAB-A6E2-4809-921B-690A759FE7B4}" type="slidenum">
              <a:rPr lang="ko-KR" altLang="en-US" smtClean="0">
                <a:latin typeface="나눔 고딕"/>
                <a:ea typeface="Rix고딕 EB" pitchFamily="18" charset="-127"/>
              </a:rPr>
              <a:pPr/>
              <a:t>‹#›</a:t>
            </a:fld>
            <a:endParaRPr lang="ko-KR" altLang="en-US" dirty="0">
              <a:latin typeface="나눔 고딕"/>
              <a:ea typeface="Rix고딕 EB" pitchFamily="18" charset="-127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나눔 고딕"/>
              <a:ea typeface="Rix고딕 EB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99852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 고딕"/>
                <a:ea typeface="Rix고딕 EB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 고딕"/>
                <a:ea typeface="Rix고딕 EB" pitchFamily="18" charset="-127"/>
              </a:defRPr>
            </a:lvl1pPr>
          </a:lstStyle>
          <a:p>
            <a:fld id="{BC005E11-9FC4-4559-BF01-B81AA1525F34}" type="datetimeFigureOut">
              <a:rPr lang="ko-KR" altLang="en-US" smtClean="0"/>
              <a:pPr/>
              <a:t>2017-07-12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 고딕"/>
                <a:ea typeface="Rix고딕 EB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 고딕"/>
                <a:ea typeface="Rix고딕 EB" pitchFamily="18" charset="-127"/>
              </a:defRPr>
            </a:lvl1pPr>
          </a:lstStyle>
          <a:p>
            <a:fld id="{E298BA0C-7778-40CB-9F43-9459B3FAC40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95220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 고딕"/>
        <a:ea typeface="Rix고딕 EB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98BA0C-7778-40CB-9F43-9459B3FAC40D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9775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챕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260040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20021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99" y="6541395"/>
            <a:ext cx="1275081" cy="1279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슬라이드 번호 개체 틀 5"/>
          <p:cNvSpPr txBox="1">
            <a:spLocks/>
          </p:cNvSpPr>
          <p:nvPr userDrawn="1"/>
        </p:nvSpPr>
        <p:spPr>
          <a:xfrm>
            <a:off x="876273" y="6529409"/>
            <a:ext cx="2781319" cy="2508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PF Din Text Cond Pro Medium" pitchFamily="2" charset="0"/>
                <a:ea typeface="Rix고딕 M" pitchFamily="18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0BB0C5-6955-4F9B-BA60-58E2367A55EF}" type="slidenum">
              <a:rPr kumimoji="0" lang="ko-KR" altLang="en-US" sz="85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ko-KR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 </a:t>
            </a:r>
            <a:r>
              <a:rPr kumimoji="0" lang="en-US" altLang="ko-KR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/ </a:t>
            </a:r>
            <a:r>
              <a:rPr kumimoji="0" lang="ko-KR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문서 제목 </a:t>
            </a:r>
            <a:r>
              <a:rPr kumimoji="0" lang="en-US" altLang="ko-KR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(</a:t>
            </a:r>
            <a:r>
              <a:rPr kumimoji="0" lang="ko-KR" altLang="en-US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슬라이드 마스터에서 수정</a:t>
            </a:r>
            <a:r>
              <a:rPr kumimoji="0" lang="en-US" altLang="ko-KR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나눔고딕" pitchFamily="50" charset="-127"/>
                <a:ea typeface="나눔고딕" pitchFamily="50" charset="-127"/>
                <a:cs typeface="+mn-cs"/>
              </a:rPr>
              <a:t>)</a:t>
            </a:r>
            <a:endParaRPr lang="en-US" altLang="ko-KR" sz="750" dirty="0" smtClean="0">
              <a:solidFill>
                <a:schemeClr val="tx1">
                  <a:lumMod val="85000"/>
                  <a:lumOff val="1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228569" y="6600825"/>
            <a:ext cx="684000" cy="1588"/>
          </a:xfrm>
          <a:prstGeom prst="line">
            <a:avLst/>
          </a:prstGeom>
          <a:ln w="444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942949" y="836712"/>
            <a:ext cx="7956000" cy="158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 userDrawn="1"/>
        </p:nvCxnSpPr>
        <p:spPr>
          <a:xfrm>
            <a:off x="228569" y="836712"/>
            <a:ext cx="684000" cy="1588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399" y="6541395"/>
            <a:ext cx="1275081" cy="1279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>
    <p:fade/>
  </p:transition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/js_function_call.asp" TargetMode="External"/><Relationship Id="rId2" Type="http://schemas.openxmlformats.org/officeDocument/2006/relationships/hyperlink" Target="https://www.w3schools.com/js/js_function_apply.asp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5774" y="2333617"/>
            <a:ext cx="6338878" cy="677108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r>
              <a:rPr lang="ko-KR" altLang="en-US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함</a:t>
            </a:r>
            <a:r>
              <a:rPr lang="ko-KR" altLang="en-US" sz="3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수</a:t>
            </a:r>
            <a:r>
              <a:rPr lang="en-US" altLang="ko-KR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(Function)</a:t>
            </a:r>
            <a:endParaRPr lang="ko-KR" altLang="en-US" sz="3800" b="1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28596" y="2214555"/>
            <a:ext cx="615012" cy="1588"/>
          </a:xfrm>
          <a:prstGeom prst="line">
            <a:avLst/>
          </a:prstGeom>
          <a:ln w="571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0481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3508651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타이머</a:t>
            </a:r>
            <a:endParaRPr lang="en-US" altLang="ko-KR" sz="2000" b="1" dirty="0" smtClean="0">
              <a:latin typeface="나눔고딕" pitchFamily="50" charset="-127"/>
              <a:ea typeface="나눔고딕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지정된 시간마다 함수를 호출할 수 있는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window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객체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메서드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setTimeout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clearTimeout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setInterval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clearInterval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err="1" smtClean="0">
                <a:latin typeface="나눔고딕" pitchFamily="50" charset="-127"/>
                <a:ea typeface="나눔고딕" pitchFamily="50" charset="-127"/>
              </a:rPr>
              <a:t>setTimeout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setTimeout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(‘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실행할 함수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’,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대기시간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) //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대기 시간이 지난 후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번만 코드 실행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err="1" smtClean="0">
                <a:latin typeface="나눔고딕" pitchFamily="50" charset="-127"/>
                <a:ea typeface="나눔고딕" pitchFamily="50" charset="-127"/>
              </a:rPr>
              <a:t>clearTimeout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setTimeout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을 해제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28661" y="3861048"/>
            <a:ext cx="4199323" cy="230832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gallery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6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6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다음 사진</a:t>
            </a:r>
            <a:r>
              <a:rPr lang="en-US" altLang="ko-KR" sz="16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clearId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setTimeout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(gallery,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1000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716016" y="3861048"/>
            <a:ext cx="4199320" cy="15696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en-US" altLang="ko-KR" sz="1600" dirty="0" err="1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setTimeout</a:t>
            </a: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해제</a:t>
            </a:r>
            <a:endParaRPr lang="en-US" altLang="ko-KR" sz="1600" dirty="0" smtClean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clearTimeout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6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clearId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  <a:endParaRPr lang="en-US" altLang="ko-KR" sz="160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488968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2400655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타이머</a:t>
            </a:r>
            <a:endParaRPr lang="en-US" altLang="ko-KR" sz="20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err="1" smtClean="0">
                <a:latin typeface="나눔고딕" pitchFamily="50" charset="-127"/>
                <a:ea typeface="나눔고딕" pitchFamily="50" charset="-127"/>
              </a:rPr>
              <a:t>setInterval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setInterval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(‘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실행할 함수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’,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대기시간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) //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대기 시간이 지난 후 코드 반</a:t>
            </a:r>
            <a:r>
              <a:rPr lang="ko-KR" altLang="en-US" sz="1600" dirty="0">
                <a:latin typeface="나눔고딕" pitchFamily="50" charset="-127"/>
                <a:ea typeface="나눔고딕" pitchFamily="50" charset="-127"/>
              </a:rPr>
              <a:t>복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실행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 err="1" smtClean="0">
                <a:latin typeface="나눔고딕" pitchFamily="50" charset="-127"/>
                <a:ea typeface="나눔고딕" pitchFamily="50" charset="-127"/>
              </a:rPr>
              <a:t>clearInterval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setInterval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을 해제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28661" y="2747020"/>
            <a:ext cx="8686678" cy="36471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count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gallery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4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다음 사진</a:t>
            </a:r>
            <a:r>
              <a:rPr lang="en-US" altLang="ko-KR" sz="14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if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(count 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==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clearInterval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clearId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count 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+=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clearId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setInterval</a:t>
            </a:r>
            <a:r>
              <a:rPr lang="en-US" altLang="ko-KR" sz="14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(gallery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4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1000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763345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570" y="2143117"/>
            <a:ext cx="5214974" cy="923330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pPr marL="914370" indent="-914370"/>
            <a:r>
              <a:rPr lang="en-US" altLang="ko-KR" sz="5400" b="1" dirty="0">
                <a:latin typeface="나눔고딕" pitchFamily="50" charset="-127"/>
                <a:ea typeface="나눔고딕" pitchFamily="50" charset="-127"/>
              </a:rPr>
              <a:t>Thank you.</a:t>
            </a:r>
            <a:endParaRPr lang="ko-KR" altLang="en-US" sz="5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56360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28570" y="2143117"/>
            <a:ext cx="5214974" cy="923330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pPr marL="914370" indent="-914370"/>
            <a:r>
              <a:rPr lang="en-US" altLang="ko-KR" sz="5400" b="1" dirty="0">
                <a:latin typeface="나눔고딕" pitchFamily="50" charset="-127"/>
                <a:ea typeface="나눔고딕" pitchFamily="50" charset="-127"/>
              </a:rPr>
              <a:t>Question.</a:t>
            </a:r>
            <a:endParaRPr lang="ko-KR" altLang="en-US" sz="5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06554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3139319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함수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(Function)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어떤 목적을 위해 만들어진 코드를 하나로 묶어 반복되는 작업을 효율적으로 관리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 정의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 호출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 인자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 종료 및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리턴값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함수 정의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선언적 함수와 익명 함수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두개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모두 기능에는 전혀 차이가 없음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익명함수는 반드시 함수를 호출하는 코드보다 먼저 작성이 되어야 함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함수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호이스팅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X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)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28661" y="3478358"/>
            <a:ext cx="4199323" cy="30469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선언적 함수</a:t>
            </a: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이름을 선언</a:t>
            </a: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sum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a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b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c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a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+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b;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716015" y="3478358"/>
            <a:ext cx="4199323" cy="30469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익명 함수</a:t>
            </a: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이름 없는 함수를 변수에 대입</a:t>
            </a: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sum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a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b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c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a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+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b;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1836917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2400655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나눔고딕" pitchFamily="50" charset="-127"/>
                <a:ea typeface="나눔고딕" pitchFamily="50" charset="-127"/>
              </a:rPr>
              <a:t>함수</a:t>
            </a:r>
            <a:r>
              <a:rPr lang="en-US" altLang="ko-KR" sz="2000" b="1" dirty="0">
                <a:latin typeface="나눔고딕" pitchFamily="50" charset="-127"/>
                <a:ea typeface="나눔고딕" pitchFamily="50" charset="-127"/>
              </a:rPr>
              <a:t>(Function)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함수 호출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 정의만 해서는 절대로 실행되지 않음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 정의되어 메모리에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담겨있을뿐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실제로 실행되는 것이 아님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정의된 함수를 수행하려면 반드시 함수를 호출해야 함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28660" y="2758278"/>
            <a:ext cx="8686679" cy="341631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sum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a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b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c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a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+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b;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함수 호출</a:t>
            </a:r>
            <a:endParaRPr lang="en-US" altLang="ko-KR" sz="1600" dirty="0" smtClean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sum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0573907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661991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나눔고딕" pitchFamily="50" charset="-127"/>
                <a:ea typeface="나눔고딕" pitchFamily="50" charset="-127"/>
              </a:rPr>
              <a:t>함수</a:t>
            </a:r>
            <a:r>
              <a:rPr lang="en-US" altLang="ko-KR" sz="2000" b="1" dirty="0">
                <a:latin typeface="나눔고딕" pitchFamily="50" charset="-127"/>
                <a:ea typeface="나눔고딕" pitchFamily="50" charset="-127"/>
              </a:rPr>
              <a:t>(Function)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함수 인자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함수를 선언할 때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()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안에 들어가는 </a:t>
            </a:r>
            <a:r>
              <a:rPr lang="ko-KR" altLang="en-US" sz="1600" dirty="0" err="1" smtClean="0">
                <a:latin typeface="나눔고딕" pitchFamily="50" charset="-127"/>
                <a:ea typeface="나눔고딕" pitchFamily="50" charset="-127"/>
              </a:rPr>
              <a:t>여러가지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 변수를 재료라고 생각하면 됨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28660" y="2060848"/>
            <a:ext cx="8686679" cy="26776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sum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1600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a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600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b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 {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c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a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+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b;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(c);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sum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3482549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1292660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나눔고딕" pitchFamily="50" charset="-127"/>
                <a:ea typeface="나눔고딕" pitchFamily="50" charset="-127"/>
              </a:rPr>
              <a:t>함수</a:t>
            </a:r>
            <a:r>
              <a:rPr lang="en-US" altLang="ko-KR" sz="2000" b="1" dirty="0">
                <a:latin typeface="나눔고딕" pitchFamily="50" charset="-127"/>
                <a:ea typeface="나눔고딕" pitchFamily="50" charset="-127"/>
              </a:rPr>
              <a:t>(Function)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함수 종료 및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리턴값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28660" y="1628800"/>
            <a:ext cx="8686679" cy="30469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sum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1600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a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600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b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 {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c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a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+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b;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return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c; </a:t>
            </a: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1600" dirty="0" err="1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리턴값이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 있는 함수</a:t>
            </a:r>
            <a:endParaRPr lang="en-US" altLang="ko-KR" sz="1600" dirty="0" smtClean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return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false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; </a:t>
            </a:r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</a:t>
            </a:r>
            <a:r>
              <a:rPr lang="ko-KR" altLang="en-US" sz="1600" dirty="0" err="1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리턴값이</a:t>
            </a:r>
            <a:r>
              <a:rPr lang="ko-KR" altLang="en-US" sz="16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 없는 함수</a:t>
            </a:r>
            <a:endParaRPr lang="en-US" altLang="ko-KR" sz="1600" dirty="0" smtClean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sum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600" dirty="0" smtClean="0">
                <a:solidFill>
                  <a:srgbClr val="B777B4"/>
                </a:solidFill>
                <a:latin typeface="나눔고딕" pitchFamily="50" charset="-127"/>
                <a:ea typeface="나눔고딕" pitchFamily="50" charset="-127"/>
              </a:rPr>
              <a:t>20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2396103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2400655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나눔고딕" pitchFamily="50" charset="-127"/>
                <a:ea typeface="나눔고딕" pitchFamily="50" charset="-127"/>
              </a:rPr>
              <a:t>함수</a:t>
            </a:r>
            <a:r>
              <a:rPr lang="en-US" altLang="ko-KR" sz="2000" b="1" dirty="0">
                <a:latin typeface="나눔고딕" pitchFamily="50" charset="-127"/>
                <a:ea typeface="나눔고딕" pitchFamily="50" charset="-127"/>
              </a:rPr>
              <a:t>(Function)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즉시 실행 함수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함수를 정의함과 동시에 바로 실행하는 함수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익명 함수를 응용한 형태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함수가 선언되자마자 실행되게 만든 즉시 실행 함수의 경우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같은 함수를 다시 호출할 수 없다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최초 한 번의 실행만을 필요로 하는 초기화 코드 부분 등에 사용할 수 있다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.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28660" y="2758278"/>
            <a:ext cx="8686679" cy="19389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1600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name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 {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6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log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6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‘This is the immediate function -&gt; ’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+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name);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})(</a:t>
            </a:r>
            <a:r>
              <a:rPr lang="en-US" altLang="ko-KR" sz="16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‘foo’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42512175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4247315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latin typeface="나눔고딕" pitchFamily="50" charset="-127"/>
                <a:ea typeface="나눔고딕" pitchFamily="50" charset="-127"/>
              </a:rPr>
              <a:t>함수</a:t>
            </a:r>
            <a:r>
              <a:rPr lang="en-US" altLang="ko-KR" sz="2000" b="1" dirty="0">
                <a:latin typeface="나눔고딕" pitchFamily="50" charset="-127"/>
                <a:ea typeface="나눔고딕" pitchFamily="50" charset="-127"/>
              </a:rPr>
              <a:t>(Function)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즉시 실행 함수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jQuery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나 기타 프레임워크 소스들에서 사용됨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즉시 실행 함수를 사용하는 이유는 자바스크립트의 변수 유효 범위 특성 때문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기본적으로 자바스크립트는 변수를 선언할 경우 프로그램 전체에서 접근할 수 있는 전역 유효 범위를 가지게 된다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그러나 함수 내부에서 정의된 매개변수와 변수들은 함수 코드 내부에서만 유효할 뿐 함수 밖에서는 유효하지 않다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. (</a:t>
            </a:r>
            <a:r>
              <a:rPr lang="en-US" altLang="ko-KR" sz="1600" dirty="0" err="1" smtClean="0"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문을 사용해서 정의해야 함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그렇지 않으면 함수 내의 변수라도 전역 유효 범위를 갖게 됨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달리 말하면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함수 외부의 코드에서 함수 내부의 변수를 액세스하는 게 불가능 함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전역 네임스페이스를 더럽히지 않으므로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충돌 같은 문제를 방지할 수 있음</a:t>
            </a:r>
            <a:endParaRPr lang="en-US" altLang="ko-KR" sz="1600" dirty="0" smtClean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28660" y="4581128"/>
            <a:ext cx="8686679" cy="15696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en-US" altLang="ko-KR" sz="1600" i="1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win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en-US" altLang="ko-KR" sz="1600" i="1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undefined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 {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})(</a:t>
            </a:r>
            <a:r>
              <a:rPr lang="en-US" altLang="ko-KR" sz="16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window</a:t>
            </a: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6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6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792308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228660" y="260648"/>
            <a:ext cx="8686679" cy="3323985"/>
          </a:xfrm>
          <a:prstGeom prst="rect">
            <a:avLst/>
          </a:prstGeom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함</a:t>
            </a:r>
            <a:r>
              <a:rPr lang="ko-KR" altLang="en-US" sz="2000" b="1" dirty="0">
                <a:latin typeface="나눔고딕" pitchFamily="50" charset="-127"/>
                <a:ea typeface="나눔고딕" pitchFamily="50" charset="-127"/>
              </a:rPr>
              <a:t>수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(Function)</a:t>
            </a:r>
          </a:p>
          <a:p>
            <a:pPr>
              <a:lnSpc>
                <a:spcPct val="150000"/>
              </a:lnSpc>
            </a:pP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함</a:t>
            </a:r>
            <a:r>
              <a:rPr lang="ko-KR" altLang="en-US" sz="1600" b="1" dirty="0">
                <a:latin typeface="나눔고딕" pitchFamily="50" charset="-127"/>
                <a:ea typeface="나눔고딕" pitchFamily="50" charset="-127"/>
              </a:rPr>
              <a:t>수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 주요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메서드</a:t>
            </a:r>
            <a:endParaRPr lang="en-US" altLang="ko-KR" sz="1600" b="1" dirty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apply – </a:t>
            </a:r>
            <a:r>
              <a:rPr lang="ko-KR" altLang="en-US" sz="1600" dirty="0">
                <a:latin typeface="나눔고딕" pitchFamily="50" charset="-127"/>
                <a:ea typeface="나눔고딕" pitchFamily="50" charset="-127"/>
              </a:rPr>
              <a:t>해당 함수가 지칭하는 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</a:rPr>
              <a:t>this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를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</a:t>
            </a:r>
            <a:b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인자로 들어온 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object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로 변경하게 함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.</a:t>
            </a:r>
            <a:b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  <a:hlinkClick r:id="rId2"/>
              </a:rPr>
              <a:t>https://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  <a:hlinkClick r:id="rId2"/>
              </a:rPr>
              <a:t>www.w3schools.com/js/js_function_apply.asp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call - </a:t>
            </a:r>
            <a:r>
              <a:rPr lang="ko-KR" altLang="en-US" sz="1600" dirty="0">
                <a:latin typeface="나눔고딕" pitchFamily="50" charset="-127"/>
                <a:ea typeface="나눔고딕" pitchFamily="50" charset="-127"/>
              </a:rPr>
              <a:t>해당 함수가 지칭하는 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</a:rPr>
              <a:t>this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를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,</a:t>
            </a:r>
            <a:b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</a:b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인자로 </a:t>
            </a:r>
            <a:r>
              <a:rPr lang="ko-KR" altLang="en-US" sz="1600" dirty="0">
                <a:latin typeface="나눔고딕" pitchFamily="50" charset="-127"/>
                <a:ea typeface="나눔고딕" pitchFamily="50" charset="-127"/>
              </a:rPr>
              <a:t>들어온 </a:t>
            </a:r>
            <a:r>
              <a:rPr lang="en-US" altLang="ko-KR" sz="1600" dirty="0">
                <a:latin typeface="나눔고딕" pitchFamily="50" charset="-127"/>
                <a:ea typeface="나눔고딕" pitchFamily="50" charset="-127"/>
              </a:rPr>
              <a:t>object </a:t>
            </a:r>
            <a:r>
              <a:rPr lang="ko-KR" altLang="en-US" sz="1600" dirty="0" smtClean="0">
                <a:latin typeface="나눔고딕" pitchFamily="50" charset="-127"/>
                <a:ea typeface="나눔고딕" pitchFamily="50" charset="-127"/>
              </a:rPr>
              <a:t>로 변경하게 </a:t>
            </a:r>
            <a:r>
              <a:rPr lang="ko-KR" altLang="en-US" sz="1600" dirty="0">
                <a:latin typeface="나눔고딕" pitchFamily="50" charset="-127"/>
                <a:ea typeface="나눔고딕" pitchFamily="50" charset="-127"/>
              </a:rPr>
              <a:t>함</a:t>
            </a:r>
            <a: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  <a:t>.</a:t>
            </a:r>
            <a:br>
              <a:rPr lang="en-US" altLang="ko-KR" sz="1600" dirty="0" smtClean="0">
                <a:latin typeface="나눔고딕" pitchFamily="50" charset="-127"/>
                <a:ea typeface="나눔고딕" pitchFamily="50" charset="-127"/>
              </a:rPr>
            </a:b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: 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  <a:hlinkClick r:id="rId3"/>
              </a:rPr>
              <a:t>https://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  <a:hlinkClick r:id="rId3"/>
              </a:rPr>
              <a:t>www.w3schools.com/js/js_function_call.asp</a:t>
            </a:r>
            <a:endParaRPr lang="en-US" altLang="ko-KR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644008" y="1628800"/>
            <a:ext cx="4271330" cy="429348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37" tIns="45719" rIns="91437" bIns="45719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var</a:t>
            </a:r>
            <a:r>
              <a:rPr lang="en-US" altLang="ko-KR" sz="1400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person 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name : </a:t>
            </a:r>
            <a:r>
              <a:rPr lang="en-US" altLang="ko-KR" sz="14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‘John’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err="1" smtClean="0">
                <a:solidFill>
                  <a:srgbClr val="8AE46A"/>
                </a:solidFill>
                <a:latin typeface="나눔고딕" pitchFamily="50" charset="-127"/>
                <a:ea typeface="나눔고딕" pitchFamily="50" charset="-127"/>
              </a:rPr>
              <a:t>fullName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: </a:t>
            </a:r>
            <a:r>
              <a:rPr lang="en-US" altLang="ko-KR" sz="1400" i="1" dirty="0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()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return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FFC000"/>
                </a:solidFill>
                <a:latin typeface="나눔고딕" pitchFamily="50" charset="-127"/>
                <a:ea typeface="나눔고딕" pitchFamily="50" charset="-127"/>
              </a:rPr>
              <a:t>this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.name;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v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ar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myObject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=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{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name : </a:t>
            </a:r>
            <a:r>
              <a:rPr lang="en-US" altLang="ko-KR" sz="1400" dirty="0" smtClean="0">
                <a:solidFill>
                  <a:srgbClr val="FFFF00"/>
                </a:solidFill>
                <a:latin typeface="나눔고딕" pitchFamily="50" charset="-127"/>
                <a:ea typeface="나눔고딕" pitchFamily="50" charset="-127"/>
              </a:rPr>
              <a:t>‘you’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p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erson.fullName.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call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myObject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 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 return ‘you’</a:t>
            </a:r>
          </a:p>
          <a:p>
            <a:pPr>
              <a:lnSpc>
                <a:spcPct val="150000"/>
              </a:lnSpc>
            </a:pPr>
            <a:r>
              <a:rPr lang="en-US" altLang="ko-KR" sz="1400" i="1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console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dir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en-US" altLang="ko-KR" sz="1400" i="1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Function</a:t>
            </a:r>
            <a:r>
              <a:rPr lang="en-US" altLang="ko-KR" sz="140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en-US" altLang="ko-KR" sz="1400" dirty="0" err="1" smtClean="0">
                <a:solidFill>
                  <a:srgbClr val="66CCFF"/>
                </a:solidFill>
                <a:latin typeface="나눔고딕" pitchFamily="50" charset="-127"/>
                <a:ea typeface="나눔고딕" pitchFamily="50" charset="-127"/>
              </a:rPr>
              <a:t>prototype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); </a:t>
            </a:r>
            <a:r>
              <a:rPr lang="en-US" altLang="ko-KR" sz="1400" dirty="0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//</a:t>
            </a:r>
            <a:r>
              <a:rPr lang="ko-KR" altLang="en-US" sz="1400" dirty="0" err="1" smtClean="0">
                <a:solidFill>
                  <a:schemeClr val="bg1">
                    <a:lumMod val="65000"/>
                  </a:schemeClr>
                </a:solidFill>
                <a:latin typeface="나눔고딕" pitchFamily="50" charset="-127"/>
                <a:ea typeface="나눔고딕" pitchFamily="50" charset="-127"/>
              </a:rPr>
              <a:t>메서드종류확인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&lt;/</a:t>
            </a:r>
            <a:r>
              <a:rPr lang="en-US" altLang="ko-KR" sz="1400" dirty="0" smtClean="0">
                <a:solidFill>
                  <a:srgbClr val="DD3333"/>
                </a:solidFill>
                <a:latin typeface="나눔고딕" pitchFamily="50" charset="-127"/>
                <a:ea typeface="나눔고딕" pitchFamily="50" charset="-127"/>
              </a:rPr>
              <a:t>script</a:t>
            </a:r>
            <a:r>
              <a:rPr lang="en-US" altLang="ko-KR" sz="14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4797030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5774" y="2333617"/>
            <a:ext cx="6338878" cy="677108"/>
          </a:xfrm>
          <a:prstGeom prst="rect">
            <a:avLst/>
          </a:prstGeom>
          <a:noFill/>
        </p:spPr>
        <p:txBody>
          <a:bodyPr wrap="square" lIns="91437" tIns="45719" rIns="91437" bIns="45719" rtlCol="0">
            <a:spAutoFit/>
          </a:bodyPr>
          <a:lstStyle/>
          <a:p>
            <a:r>
              <a:rPr lang="ko-KR" altLang="en-US" sz="38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타이머</a:t>
            </a:r>
            <a:endParaRPr lang="ko-KR" altLang="en-US" sz="3800" b="1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28596" y="2214555"/>
            <a:ext cx="615012" cy="1588"/>
          </a:xfrm>
          <a:prstGeom prst="line">
            <a:avLst/>
          </a:prstGeom>
          <a:ln w="57150">
            <a:solidFill>
              <a:srgbClr val="DD33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1840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표지">
  <a:themeElements>
    <a:clrScheme name="NHN">
      <a:dk1>
        <a:sysClr val="windowText" lastClr="000000"/>
      </a:dk1>
      <a:lt1>
        <a:sysClr val="window" lastClr="FFFFFF"/>
      </a:lt1>
      <a:dk2>
        <a:srgbClr val="FF7C19"/>
      </a:dk2>
      <a:lt2>
        <a:srgbClr val="71C31F"/>
      </a:lt2>
      <a:accent1>
        <a:srgbClr val="5DC1E3"/>
      </a:accent1>
      <a:accent2>
        <a:srgbClr val="61BDA1"/>
      </a:accent2>
      <a:accent3>
        <a:srgbClr val="4F79A1"/>
      </a:accent3>
      <a:accent4>
        <a:srgbClr val="758559"/>
      </a:accent4>
      <a:accent5>
        <a:srgbClr val="857155"/>
      </a:accent5>
      <a:accent6>
        <a:srgbClr val="88565B"/>
      </a:accent6>
      <a:hlink>
        <a:srgbClr val="4B5661"/>
      </a:hlink>
      <a:folHlink>
        <a:srgbClr val="523F4B"/>
      </a:folHlink>
    </a:clrScheme>
    <a:fontScheme name="나눔고딕">
      <a:majorFont>
        <a:latin typeface="나눔고딕 ExtraBold"/>
        <a:ea typeface="나눔고딕 ExtraBold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내지">
  <a:themeElements>
    <a:clrScheme name="NHN">
      <a:dk1>
        <a:sysClr val="windowText" lastClr="000000"/>
      </a:dk1>
      <a:lt1>
        <a:sysClr val="window" lastClr="FFFFFF"/>
      </a:lt1>
      <a:dk2>
        <a:srgbClr val="FF7C19"/>
      </a:dk2>
      <a:lt2>
        <a:srgbClr val="71C31F"/>
      </a:lt2>
      <a:accent1>
        <a:srgbClr val="5DC1E3"/>
      </a:accent1>
      <a:accent2>
        <a:srgbClr val="61BDA1"/>
      </a:accent2>
      <a:accent3>
        <a:srgbClr val="4F79A1"/>
      </a:accent3>
      <a:accent4>
        <a:srgbClr val="758559"/>
      </a:accent4>
      <a:accent5>
        <a:srgbClr val="857155"/>
      </a:accent5>
      <a:accent6>
        <a:srgbClr val="88565B"/>
      </a:accent6>
      <a:hlink>
        <a:srgbClr val="4B5661"/>
      </a:hlink>
      <a:folHlink>
        <a:srgbClr val="523F4B"/>
      </a:folHlink>
    </a:clrScheme>
    <a:fontScheme name="NHN">
      <a:majorFont>
        <a:latin typeface="Rix고딕 EB"/>
        <a:ea typeface="Rix고딕 EB"/>
        <a:cs typeface=""/>
      </a:majorFont>
      <a:minorFont>
        <a:latin typeface="Rix고딕 M"/>
        <a:ea typeface="Rix고딕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2478</TotalTime>
  <Words>476</Words>
  <Application>Microsoft Office PowerPoint</Application>
  <PresentationFormat>화면 슬라이드 쇼(4:3)</PresentationFormat>
  <Paragraphs>143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굴림</vt:lpstr>
      <vt:lpstr>Arial</vt:lpstr>
      <vt:lpstr>Rix고딕 EB</vt:lpstr>
      <vt:lpstr>나눔 고딕</vt:lpstr>
      <vt:lpstr>Rix고딕 M</vt:lpstr>
      <vt:lpstr>나눔고딕</vt:lpstr>
      <vt:lpstr>표지</vt:lpstr>
      <vt:lpstr>내지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Hwan</dc:creator>
  <cp:lastModifiedBy>Hwan</cp:lastModifiedBy>
  <cp:revision>271</cp:revision>
  <dcterms:created xsi:type="dcterms:W3CDTF">2007-04-27T09:07:31Z</dcterms:created>
  <dcterms:modified xsi:type="dcterms:W3CDTF">2017-07-12T08:44:55Z</dcterms:modified>
</cp:coreProperties>
</file>

<file path=docProps/thumbnail.jpeg>
</file>